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matic SC"/>
      <p:regular r:id="rId15"/>
      <p:bold r:id="rId16"/>
    </p:embeddedFont>
    <p:embeddedFont>
      <p:font typeface="Source Code Pr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maticSC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regular.fntdata"/><Relationship Id="rId16" Type="http://schemas.openxmlformats.org/officeDocument/2006/relationships/font" Target="fonts/AmaticSC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6a15b11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6a15b11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6a15b11f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76a15b11f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6a15b11f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76a15b11f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76a15b11f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76a15b11f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76a15b11f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76a15b11f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76a15b11f6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76a15b11f6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76a15b11f6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76a15b11f6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76a15b11f6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76a15b11f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1.png"/><Relationship Id="rId9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8.gif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7.png"/><Relationship Id="rId11" Type="http://schemas.openxmlformats.org/officeDocument/2006/relationships/image" Target="../media/image18.png"/><Relationship Id="rId10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Relationship Id="rId4" Type="http://schemas.openxmlformats.org/officeDocument/2006/relationships/image" Target="../media/image29.png"/><Relationship Id="rId11" Type="http://schemas.openxmlformats.org/officeDocument/2006/relationships/image" Target="../media/image13.png"/><Relationship Id="rId10" Type="http://schemas.openxmlformats.org/officeDocument/2006/relationships/image" Target="../media/image19.png"/><Relationship Id="rId12" Type="http://schemas.openxmlformats.org/officeDocument/2006/relationships/image" Target="../media/image18.png"/><Relationship Id="rId9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31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27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3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25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hyperlink" Target="http://drive.google.com/file/d/1bDMvLn4l7RHee_R62X0Q_9rFM0H1ldN2/view" TargetMode="External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857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340000" dist="19050">
              <a:schemeClr val="dk1">
                <a:alpha val="92000"/>
              </a:schemeClr>
            </a:outerShdw>
            <a:reflection blurRad="0" dir="5400000" dist="38100" endA="0" endPos="30000" fadeDir="5400012" kx="0" rotWithShape="0" algn="bl" stA="82000" stPos="0" sy="-100000" ky="0"/>
          </a:effectLst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673375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BIRDS WITH CAFÉ CON LECHE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02350" y="3711600"/>
            <a:ext cx="8739300" cy="14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DASP Coding</a:t>
            </a:r>
            <a:endParaRPr>
              <a:solidFill>
                <a:schemeClr val="lt1"/>
              </a:solidFill>
            </a:endParaRPr>
          </a:p>
          <a:p>
            <a:pPr indent="457200" lvl="0" marL="457200" marR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orjee Khampa Herrezuelo Blasco	</a:t>
            </a:r>
            <a:endParaRPr b="0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0850" lvl="0" marL="463550" marR="0" rtl="0" algn="ctr">
              <a:lnSpc>
                <a:spcPct val="107916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lberto Peñalba Martos			</a:t>
            </a:r>
            <a:endParaRPr b="0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06750" marR="0" rtl="0" algn="l">
              <a:lnSpc>
                <a:spcPct val="107916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S</a:t>
            </a:r>
            <a:r>
              <a:rPr b="0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ofía Sánchez Fernández			</a:t>
            </a:r>
            <a:endParaRPr b="0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06750" marR="0" rtl="0" algn="l">
              <a:lnSpc>
                <a:spcPct val="107916"/>
              </a:lnSpc>
              <a:spcBef>
                <a:spcPts val="90"/>
              </a:spcBef>
              <a:spcAft>
                <a:spcPts val="9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P</a:t>
            </a:r>
            <a:r>
              <a:rPr b="0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ablo Martínez Quesada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975" y="3641242"/>
            <a:ext cx="1348651" cy="131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0" y="3641224"/>
            <a:ext cx="1348651" cy="1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857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340000" dist="19050">
              <a:schemeClr val="dk1">
                <a:alpha val="92000"/>
              </a:schemeClr>
            </a:outerShdw>
            <a:reflection blurRad="0" dir="5400000" dist="38100" endA="0" endPos="30000" fadeDir="5400012" kx="0" rotWithShape="0" algn="bl" stA="82000" stPos="0" sy="-100000" ky="0"/>
          </a:effectLst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850" y="4577400"/>
            <a:ext cx="2412351" cy="3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74000" y="59600"/>
            <a:ext cx="914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IDEA GENERAL</a:t>
            </a:r>
            <a:endParaRPr sz="39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74075" y="614250"/>
            <a:ext cx="91440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1950" lvl="0" marL="13716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s">
                <a:solidFill>
                  <a:schemeClr val="lt1"/>
                </a:solidFill>
              </a:rPr>
              <a:t>Género </a:t>
            </a:r>
            <a:endParaRPr>
              <a:solidFill>
                <a:schemeClr val="lt1"/>
              </a:solidFill>
            </a:endParaRPr>
          </a:p>
          <a:p>
            <a:pPr indent="-361950" lvl="1" marL="18288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0" lang="es">
                <a:solidFill>
                  <a:schemeClr val="lt1"/>
                </a:solidFill>
              </a:rPr>
              <a:t>Plataformas</a:t>
            </a:r>
            <a:endParaRPr b="0">
              <a:solidFill>
                <a:schemeClr val="lt1"/>
              </a:solidFill>
            </a:endParaRPr>
          </a:p>
          <a:p>
            <a:pPr indent="-361950" lvl="0" marL="13716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s">
                <a:solidFill>
                  <a:schemeClr val="lt1"/>
                </a:solidFill>
              </a:rPr>
              <a:t>Mecánicas</a:t>
            </a:r>
            <a:endParaRPr>
              <a:solidFill>
                <a:schemeClr val="lt1"/>
              </a:solidFill>
            </a:endParaRPr>
          </a:p>
          <a:p>
            <a:pPr indent="-361950" lvl="1" marL="18288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0" lang="es">
                <a:solidFill>
                  <a:schemeClr val="lt1"/>
                </a:solidFill>
              </a:rPr>
              <a:t>Movimiento</a:t>
            </a:r>
            <a:endParaRPr b="0">
              <a:solidFill>
                <a:schemeClr val="lt1"/>
              </a:solidFill>
            </a:endParaRPr>
          </a:p>
          <a:p>
            <a:pPr indent="-361950" lvl="1" marL="18288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0" lang="es">
                <a:solidFill>
                  <a:schemeClr val="lt1"/>
                </a:solidFill>
              </a:rPr>
              <a:t>Salto</a:t>
            </a:r>
            <a:endParaRPr b="0">
              <a:solidFill>
                <a:schemeClr val="lt1"/>
              </a:solidFill>
            </a:endParaRPr>
          </a:p>
          <a:p>
            <a:pPr indent="-361950" lvl="0" marL="13716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s">
                <a:solidFill>
                  <a:schemeClr val="lt1"/>
                </a:solidFill>
              </a:rPr>
              <a:t>Dinámicas</a:t>
            </a:r>
            <a:endParaRPr>
              <a:solidFill>
                <a:schemeClr val="lt1"/>
              </a:solidFill>
            </a:endParaRPr>
          </a:p>
          <a:p>
            <a:pPr indent="-361950" lvl="1" marL="18288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○"/>
            </a:pPr>
            <a:r>
              <a:rPr b="0" lang="es">
                <a:solidFill>
                  <a:schemeClr val="lt1"/>
                </a:solidFill>
              </a:rPr>
              <a:t>Combate</a:t>
            </a:r>
            <a:endParaRPr b="0">
              <a:solidFill>
                <a:schemeClr val="lt1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600" y="3792300"/>
            <a:ext cx="806107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7950" y="3626350"/>
            <a:ext cx="2591899" cy="14579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4011200" y="1457925"/>
            <a:ext cx="2013000" cy="141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9136" y="1553495"/>
            <a:ext cx="1875518" cy="12070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3" name="Google Shape;73;p14"/>
          <p:cNvSpPr txBox="1"/>
          <p:nvPr>
            <p:ph idx="1" type="subTitle"/>
          </p:nvPr>
        </p:nvSpPr>
        <p:spPr>
          <a:xfrm>
            <a:off x="-2323825" y="3970550"/>
            <a:ext cx="4840200" cy="1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 sz="1400">
                <a:solidFill>
                  <a:schemeClr val="lt1"/>
                </a:solidFill>
              </a:rPr>
              <a:t>DASP Coding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24098" y="802975"/>
            <a:ext cx="2073626" cy="11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3659" y="2676195"/>
            <a:ext cx="2554516" cy="690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857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340000" dist="19050">
              <a:schemeClr val="dk1">
                <a:alpha val="92000"/>
              </a:schemeClr>
            </a:outerShdw>
            <a:reflection blurRad="0" dir="5400000" dist="38100" endA="0" endPos="30000" fadeDir="5400012" kx="0" rotWithShape="0" algn="bl" stA="82000" stPos="0" sy="-100000" ky="0"/>
          </a:effectLst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850" y="4575725"/>
            <a:ext cx="2412351" cy="3608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-3498125" y="3007200"/>
            <a:ext cx="914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NIVELES</a:t>
            </a:r>
            <a:endParaRPr sz="39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950" y="3626350"/>
            <a:ext cx="2591899" cy="14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600" y="3792300"/>
            <a:ext cx="806107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-2397825" y="3970550"/>
            <a:ext cx="4840200" cy="1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 sz="1400">
                <a:solidFill>
                  <a:schemeClr val="lt1"/>
                </a:solidFill>
              </a:rPr>
              <a:t>DASP Coding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4200" y="144262"/>
            <a:ext cx="4758799" cy="35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857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340000" dist="19050">
              <a:schemeClr val="dk1">
                <a:alpha val="92000"/>
              </a:schemeClr>
            </a:outerShdw>
            <a:reflection blurRad="0" dir="5400000" dist="38100" endA="0" endPos="30000" fadeDir="5400012" kx="0" rotWithShape="0" algn="bl" stA="82000" stPos="0" sy="-100000" ky="0"/>
          </a:effectLst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850" y="4577378"/>
            <a:ext cx="2412351" cy="36086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25" y="288625"/>
            <a:ext cx="914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HISTORIA</a:t>
            </a:r>
            <a:endParaRPr sz="39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950" y="3626350"/>
            <a:ext cx="2591899" cy="14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600" y="3792300"/>
            <a:ext cx="806107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" name="Google Shape;96;p16"/>
          <p:cNvSpPr txBox="1"/>
          <p:nvPr>
            <p:ph idx="1" type="subTitle"/>
          </p:nvPr>
        </p:nvSpPr>
        <p:spPr>
          <a:xfrm>
            <a:off x="-2397825" y="3970550"/>
            <a:ext cx="4840200" cy="1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 sz="1400">
                <a:solidFill>
                  <a:schemeClr val="lt1"/>
                </a:solidFill>
              </a:rPr>
              <a:t>DASP Coding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50600" y="862225"/>
            <a:ext cx="3590700" cy="2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descuidada golondrina Puh cometerá un error terrible al introducirse en la estatua de Felipe III. Ese error podría significar su fin a manos del temible Palomo Rick, que se esconde en el interior de la estatua. Para evitar morir, Puh tendrá que ascender a través de la figura de Felipe III, esquivando los restos de las anteriores víctimas de Rick.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5887" y="3025450"/>
            <a:ext cx="563079" cy="4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4700" y="319100"/>
            <a:ext cx="3430875" cy="194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3241790">
            <a:off x="5990965" y="1277674"/>
            <a:ext cx="1660920" cy="166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5449" y="23670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2474" y="257175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5000" y="2972700"/>
            <a:ext cx="428400" cy="42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73224" y="24656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7049" y="230620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5349" y="24656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02289" y="2419348"/>
            <a:ext cx="713475" cy="7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0562" y="23670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7174" y="221272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80249" y="21608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9162" y="221272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21899" y="221272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1974" y="223360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635025">
            <a:off x="7249022" y="2072449"/>
            <a:ext cx="414479" cy="41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9849" y="26718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47037" y="23670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81049" y="284242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75449" y="277550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40062" y="24656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5662" y="231526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21912" y="267315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76849" y="206881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635024">
            <a:off x="7379174" y="230926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635024">
            <a:off x="7376074" y="251752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635024">
            <a:off x="6973999" y="223360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635024">
            <a:off x="7481049" y="284242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635024">
            <a:off x="7296362" y="272310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635024">
            <a:off x="6680874" y="288660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635024">
            <a:off x="7044049" y="288660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319542">
            <a:off x="6496799" y="272415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23912" y="269570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83799" y="31572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66349" y="24656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870445">
            <a:off x="6402087" y="308122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98675" y="22127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86025" y="30764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76650" y="24193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53100" y="29099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03612" y="302432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94649" y="29766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68424" y="304600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40150" y="326801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85650" y="32355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03613" y="30460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76662" y="32355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69024" y="32355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5635024">
            <a:off x="6006812" y="30953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1313" y="2533862"/>
            <a:ext cx="474162" cy="47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2037" y="259470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81449" y="17539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85212" y="273830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86037" y="311015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03171" y="2738300"/>
            <a:ext cx="418575" cy="4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5602" y="2511062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40749" y="2212751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06813" y="31839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92450" y="31101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71438" y="23152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0177" y="2828674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71502" y="2319662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33627" y="2876324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88314" y="2627412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4952" y="2848699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78902" y="2828662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05089" y="2386387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348801">
            <a:off x="7115802" y="2369511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531316">
            <a:off x="6812377" y="2449099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348801">
            <a:off x="7004452" y="2029924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348801">
            <a:off x="6355539" y="2046336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348801">
            <a:off x="6675439" y="2046336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7207695">
            <a:off x="7250952" y="2271337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348801">
            <a:off x="7409627" y="2783186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348801">
            <a:off x="6011214" y="2046336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8374" y="250478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1087" y="28114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77137" y="306056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03937" y="264597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19762" y="2486164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07237" y="282478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60349" y="262818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6749" y="230618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3100" y="30761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1499" y="269568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47337" y="3024326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19750" y="21198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09238" y="254451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96488" y="21608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21363" y="221271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64063" y="26698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85650" y="21608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20713" y="25446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62675" y="30136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94400" y="28900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32350" y="22126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60525" y="14188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58175" y="29098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75638" y="26460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93813" y="30136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07625" y="2886588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27550" y="21198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35775" y="28815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69125" y="2348463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705966">
            <a:off x="7423300" y="239366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4076450">
            <a:off x="7419089" y="2409949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95487" y="293118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29212" y="3060589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4076450">
            <a:off x="7596939" y="2750699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02092">
            <a:off x="5680414" y="2200462"/>
            <a:ext cx="600825" cy="60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02092">
            <a:off x="5564552" y="2644487"/>
            <a:ext cx="600825" cy="6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857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340000" dist="19050">
              <a:schemeClr val="dk1">
                <a:alpha val="92000"/>
              </a:schemeClr>
            </a:outerShdw>
            <a:reflection blurRad="0" dir="5400000" dist="38100" endA="0" endPos="30000" fadeDir="5400012" kx="0" rotWithShape="0" algn="bl" stA="82000" stPos="0" sy="-100000" ky="0"/>
          </a:effectLst>
        </p:spPr>
      </p:pic>
      <p:pic>
        <p:nvPicPr>
          <p:cNvPr id="215" name="Google Shape;2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925" y="4577400"/>
            <a:ext cx="2412185" cy="3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7"/>
          <p:cNvSpPr txBox="1"/>
          <p:nvPr/>
        </p:nvSpPr>
        <p:spPr>
          <a:xfrm>
            <a:off x="25" y="288625"/>
            <a:ext cx="914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ARTE</a:t>
            </a:r>
            <a:endParaRPr sz="39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17" name="Google Shape;2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950" y="3626350"/>
            <a:ext cx="2591899" cy="14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600" y="3792300"/>
            <a:ext cx="806107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9" name="Google Shape;219;p17"/>
          <p:cNvSpPr txBox="1"/>
          <p:nvPr>
            <p:ph idx="1" type="subTitle"/>
          </p:nvPr>
        </p:nvSpPr>
        <p:spPr>
          <a:xfrm>
            <a:off x="-2397825" y="3970550"/>
            <a:ext cx="4840200" cy="1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 sz="1400">
                <a:solidFill>
                  <a:schemeClr val="lt1"/>
                </a:solidFill>
              </a:rPr>
              <a:t>DASP Coding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20" name="Google Shape;2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1625" y="2045550"/>
            <a:ext cx="1916325" cy="11029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21" name="Google Shape;22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10800" y="1637224"/>
            <a:ext cx="2412175" cy="6520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22" name="Google Shape;22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0450" y="1337375"/>
            <a:ext cx="428489" cy="360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23" name="Google Shape;22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978742">
            <a:off x="5631910" y="365585"/>
            <a:ext cx="631180" cy="6311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24" name="Google Shape;22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81425" y="1233587"/>
            <a:ext cx="652100" cy="652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225" name="Google Shape;225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2116257">
            <a:off x="4277110" y="1919901"/>
            <a:ext cx="860261" cy="8602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26" name="Google Shape;226;p17"/>
          <p:cNvSpPr txBox="1"/>
          <p:nvPr/>
        </p:nvSpPr>
        <p:spPr>
          <a:xfrm>
            <a:off x="181950" y="1036875"/>
            <a:ext cx="2157300" cy="1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Plataformas</a:t>
            </a:r>
            <a:endParaRPr b="1" sz="2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 distintos tipo</a:t>
            </a:r>
            <a:endParaRPr b="1" sz="2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7" name="Google Shape;227;p17"/>
          <p:cNvSpPr txBox="1"/>
          <p:nvPr/>
        </p:nvSpPr>
        <p:spPr>
          <a:xfrm>
            <a:off x="5710800" y="2709400"/>
            <a:ext cx="32283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Huesos de las víctimas del palomo</a:t>
            </a:r>
            <a:endParaRPr b="1"/>
          </a:p>
        </p:txBody>
      </p:sp>
      <p:sp>
        <p:nvSpPr>
          <p:cNvPr id="228" name="Google Shape;228;p17"/>
          <p:cNvSpPr txBox="1"/>
          <p:nvPr/>
        </p:nvSpPr>
        <p:spPr>
          <a:xfrm>
            <a:off x="6929488" y="649900"/>
            <a:ext cx="2157300" cy="11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Nuestro querido Puh</a:t>
            </a:r>
            <a:endParaRPr b="1" sz="2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857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340000" dist="19050">
              <a:schemeClr val="dk1">
                <a:alpha val="92000"/>
              </a:schemeClr>
            </a:outerShdw>
            <a:reflection blurRad="0" dir="5400000" dist="38100" endA="0" endPos="30000" fadeDir="5400012" kx="0" rotWithShape="0" algn="bl" stA="82000" stPos="0" sy="-100000" ky="0"/>
          </a:effectLst>
        </p:spPr>
      </p:pic>
      <p:pic>
        <p:nvPicPr>
          <p:cNvPr id="234" name="Google Shape;2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964" y="4577400"/>
            <a:ext cx="2412135" cy="3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 txBox="1"/>
          <p:nvPr/>
        </p:nvSpPr>
        <p:spPr>
          <a:xfrm>
            <a:off x="1409125" y="1490988"/>
            <a:ext cx="914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UML</a:t>
            </a:r>
            <a:endParaRPr sz="39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950" y="3626350"/>
            <a:ext cx="2591899" cy="14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600" y="3792300"/>
            <a:ext cx="806107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8" name="Google Shape;238;p18"/>
          <p:cNvSpPr txBox="1"/>
          <p:nvPr>
            <p:ph idx="1" type="subTitle"/>
          </p:nvPr>
        </p:nvSpPr>
        <p:spPr>
          <a:xfrm>
            <a:off x="-2397825" y="3970550"/>
            <a:ext cx="4840200" cy="1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 sz="1400">
                <a:solidFill>
                  <a:schemeClr val="lt1"/>
                </a:solidFill>
              </a:rPr>
              <a:t>DASP Coding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78250" y="63450"/>
            <a:ext cx="4434300" cy="3694200"/>
          </a:xfrm>
          <a:prstGeom prst="rect">
            <a:avLst/>
          </a:prstGeom>
          <a:solidFill>
            <a:srgbClr val="FFFFFF">
              <a:alpha val="7315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0" name="Google Shape;24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42850" y="-436250"/>
            <a:ext cx="4741700" cy="4741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>
              <a:schemeClr val="lt1"/>
            </a:outerShdw>
            <a:reflection blurRad="0" dir="5400000" dist="952500" endA="0" endPos="30000" fadeDir="5400012" kx="0" rotWithShape="0" algn="bl" stA="0" stPos="0" sy="-100000" ky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857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340000" dist="19050">
              <a:schemeClr val="dk1">
                <a:alpha val="92000"/>
              </a:schemeClr>
            </a:outerShdw>
            <a:reflection blurRad="0" dir="5400000" dist="38100" endA="0" endPos="30000" fadeDir="5400012" kx="0" rotWithShape="0" algn="bl" stA="82000" stPos="0" sy="-100000" ky="0"/>
          </a:effectLst>
        </p:spPr>
      </p:pic>
      <p:pic>
        <p:nvPicPr>
          <p:cNvPr id="246" name="Google Shape;2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550" y="4577937"/>
            <a:ext cx="2404948" cy="3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 txBox="1"/>
          <p:nvPr/>
        </p:nvSpPr>
        <p:spPr>
          <a:xfrm>
            <a:off x="75" y="69150"/>
            <a:ext cx="914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¿QUÉ HEMOS DESARROLLADO?</a:t>
            </a:r>
            <a:endParaRPr sz="39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48" name="Google Shape;248;p19"/>
          <p:cNvSpPr txBox="1"/>
          <p:nvPr>
            <p:ph idx="1" type="subTitle"/>
          </p:nvPr>
        </p:nvSpPr>
        <p:spPr>
          <a:xfrm>
            <a:off x="-2708600" y="882050"/>
            <a:ext cx="8318400" cy="27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0" lang="es" sz="1500">
                <a:solidFill>
                  <a:schemeClr val="lt1"/>
                </a:solidFill>
              </a:rPr>
              <a:t>Recogida del input.</a:t>
            </a:r>
            <a:endParaRPr b="0" sz="1500">
              <a:solidFill>
                <a:schemeClr val="lt1"/>
              </a:solidFill>
            </a:endParaRPr>
          </a:p>
          <a:p>
            <a:pPr indent="-32385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0" lang="es" sz="1500">
                <a:solidFill>
                  <a:schemeClr val="lt1"/>
                </a:solidFill>
              </a:rPr>
              <a:t>Animaciones de Puh.</a:t>
            </a:r>
            <a:endParaRPr b="0" sz="1500">
              <a:solidFill>
                <a:schemeClr val="lt1"/>
              </a:solidFill>
            </a:endParaRPr>
          </a:p>
          <a:p>
            <a:pPr indent="-32385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0" lang="es" sz="1500">
                <a:solidFill>
                  <a:schemeClr val="lt1"/>
                </a:solidFill>
              </a:rPr>
              <a:t>Cinemática como introducción.</a:t>
            </a:r>
            <a:endParaRPr b="0" sz="1500">
              <a:solidFill>
                <a:schemeClr val="lt1"/>
              </a:solidFill>
            </a:endParaRPr>
          </a:p>
          <a:p>
            <a:pPr indent="-32385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0" lang="es" sz="1500">
                <a:solidFill>
                  <a:schemeClr val="lt1"/>
                </a:solidFill>
              </a:rPr>
              <a:t>Menú principal.</a:t>
            </a:r>
            <a:endParaRPr b="0" sz="1500">
              <a:solidFill>
                <a:schemeClr val="lt1"/>
              </a:solidFill>
            </a:endParaRPr>
          </a:p>
          <a:p>
            <a:pPr indent="-32385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0" lang="es" sz="1500">
                <a:solidFill>
                  <a:schemeClr val="lt1"/>
                </a:solidFill>
              </a:rPr>
              <a:t>Menú de pausa.</a:t>
            </a:r>
            <a:endParaRPr b="0" sz="1500">
              <a:solidFill>
                <a:schemeClr val="lt1"/>
              </a:solidFill>
            </a:endParaRPr>
          </a:p>
          <a:p>
            <a:pPr indent="-32385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0" lang="es" sz="1500">
                <a:solidFill>
                  <a:schemeClr val="lt1"/>
                </a:solidFill>
              </a:rPr>
              <a:t>Escena de Game Over. </a:t>
            </a:r>
            <a:endParaRPr b="0" sz="1500">
              <a:solidFill>
                <a:schemeClr val="lt1"/>
              </a:solidFill>
            </a:endParaRPr>
          </a:p>
          <a:p>
            <a:pPr indent="-32385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0" lang="es" sz="1500">
                <a:solidFill>
                  <a:schemeClr val="lt1"/>
                </a:solidFill>
              </a:rPr>
              <a:t>Clase para generar obstáculos.</a:t>
            </a:r>
            <a:endParaRPr b="0" sz="1500">
              <a:solidFill>
                <a:schemeClr val="lt1"/>
              </a:solidFill>
            </a:endParaRPr>
          </a:p>
          <a:p>
            <a:pPr indent="-32385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0" lang="es" sz="1500">
                <a:solidFill>
                  <a:schemeClr val="lt1"/>
                </a:solidFill>
              </a:rPr>
              <a:t>Clase de Puh.</a:t>
            </a:r>
            <a:endParaRPr b="0" sz="1500">
              <a:solidFill>
                <a:schemeClr val="lt1"/>
              </a:solidFill>
            </a:endParaRPr>
          </a:p>
          <a:p>
            <a:pPr indent="-32385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0" lang="es" sz="1500">
                <a:solidFill>
                  <a:schemeClr val="lt1"/>
                </a:solidFill>
              </a:rPr>
              <a:t>Sistema de vida.</a:t>
            </a:r>
            <a:endParaRPr b="0" sz="1500">
              <a:solidFill>
                <a:schemeClr val="lt1"/>
              </a:solidFill>
            </a:endParaRPr>
          </a:p>
        </p:txBody>
      </p:sp>
      <p:pic>
        <p:nvPicPr>
          <p:cNvPr id="249" name="Google Shape;24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950" y="3626350"/>
            <a:ext cx="2591899" cy="14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600" y="3792300"/>
            <a:ext cx="806107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1" name="Google Shape;251;p19"/>
          <p:cNvSpPr txBox="1"/>
          <p:nvPr>
            <p:ph idx="1" type="subTitle"/>
          </p:nvPr>
        </p:nvSpPr>
        <p:spPr>
          <a:xfrm>
            <a:off x="-2397825" y="3970550"/>
            <a:ext cx="4840200" cy="1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 sz="1400">
                <a:solidFill>
                  <a:schemeClr val="lt1"/>
                </a:solidFill>
              </a:rPr>
              <a:t>DASP Coding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52" name="Google Shape;25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9700" y="1013250"/>
            <a:ext cx="1646725" cy="2028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3" name="Google Shape;25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20275" y="1065725"/>
            <a:ext cx="1592775" cy="19238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857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340000" dist="19050">
              <a:schemeClr val="dk1">
                <a:alpha val="92000"/>
              </a:schemeClr>
            </a:outerShdw>
            <a:reflection blurRad="0" dir="5400000" dist="38100" endA="0" endPos="30000" fadeDir="5400012" kx="0" rotWithShape="0" algn="bl" stA="82000" stPos="0" sy="-100000" ky="0"/>
          </a:effectLst>
        </p:spPr>
      </p:pic>
      <p:pic>
        <p:nvPicPr>
          <p:cNvPr id="259" name="Google Shape;2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893" y="4577400"/>
            <a:ext cx="2412268" cy="3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0"/>
          <p:cNvSpPr txBox="1"/>
          <p:nvPr/>
        </p:nvSpPr>
        <p:spPr>
          <a:xfrm>
            <a:off x="25" y="288625"/>
            <a:ext cx="914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¿QUÉ FALTA POR DESARROLLAR?</a:t>
            </a:r>
            <a:endParaRPr sz="39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1" name="Google Shape;261;p20"/>
          <p:cNvSpPr txBox="1"/>
          <p:nvPr>
            <p:ph idx="1" type="subTitle"/>
          </p:nvPr>
        </p:nvSpPr>
        <p:spPr>
          <a:xfrm>
            <a:off x="-2397825" y="636450"/>
            <a:ext cx="9144000" cy="27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0" lang="es" sz="1800">
                <a:solidFill>
                  <a:schemeClr val="lt1"/>
                </a:solidFill>
              </a:rPr>
              <a:t>Boss Final.</a:t>
            </a:r>
            <a:endParaRPr b="0" sz="1800">
              <a:solidFill>
                <a:schemeClr val="lt1"/>
              </a:solidFill>
            </a:endParaRPr>
          </a:p>
          <a:p>
            <a:pPr indent="-34290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0" lang="es" sz="1800">
                <a:solidFill>
                  <a:schemeClr val="lt1"/>
                </a:solidFill>
              </a:rPr>
              <a:t>Escenas de transición. </a:t>
            </a:r>
            <a:endParaRPr b="0" sz="1800">
              <a:solidFill>
                <a:schemeClr val="lt1"/>
              </a:solidFill>
            </a:endParaRPr>
          </a:p>
          <a:p>
            <a:pPr indent="-34290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0" lang="es" sz="1800">
                <a:solidFill>
                  <a:schemeClr val="lt1"/>
                </a:solidFill>
              </a:rPr>
              <a:t>Arreglar la cámara.</a:t>
            </a:r>
            <a:endParaRPr b="0" sz="1800">
              <a:solidFill>
                <a:schemeClr val="lt1"/>
              </a:solidFill>
            </a:endParaRPr>
          </a:p>
          <a:p>
            <a:pPr indent="-342900" lvl="0" marL="3200400" marR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0" lang="es" sz="1800">
                <a:solidFill>
                  <a:schemeClr val="lt1"/>
                </a:solidFill>
              </a:rPr>
              <a:t>Parallax vertical.</a:t>
            </a:r>
            <a:endParaRPr b="0" sz="1800">
              <a:solidFill>
                <a:schemeClr val="lt1"/>
              </a:solidFill>
            </a:endParaRPr>
          </a:p>
        </p:txBody>
      </p:sp>
      <p:pic>
        <p:nvPicPr>
          <p:cNvPr id="262" name="Google Shape;2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950" y="3626350"/>
            <a:ext cx="2591899" cy="14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600" y="3792300"/>
            <a:ext cx="806107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4" name="Google Shape;264;p20"/>
          <p:cNvSpPr txBox="1"/>
          <p:nvPr>
            <p:ph idx="1" type="subTitle"/>
          </p:nvPr>
        </p:nvSpPr>
        <p:spPr>
          <a:xfrm>
            <a:off x="-2397825" y="3970550"/>
            <a:ext cx="4840200" cy="1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</a:t>
            </a:r>
            <a:r>
              <a:rPr lang="es" sz="1400">
                <a:solidFill>
                  <a:schemeClr val="lt1"/>
                </a:solidFill>
              </a:rPr>
              <a:t>DASP Coding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265" name="Google Shape;26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6850" y="1255600"/>
            <a:ext cx="3430875" cy="194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8100" y="-25450"/>
            <a:ext cx="9144003" cy="3857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340000" dist="19050">
              <a:schemeClr val="dk1">
                <a:alpha val="92000"/>
              </a:schemeClr>
            </a:outerShdw>
            <a:reflection blurRad="0" dir="5400000" dist="38100" endA="0" endPos="30000" fadeDir="5400012" kx="0" rotWithShape="0" algn="bl" stA="82000" stPos="0" sy="-100000" ky="0"/>
          </a:effectLst>
        </p:spPr>
      </p:pic>
      <p:pic>
        <p:nvPicPr>
          <p:cNvPr id="271" name="Google Shape;2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913" y="4577400"/>
            <a:ext cx="2412227" cy="36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1"/>
          <p:cNvSpPr txBox="1"/>
          <p:nvPr/>
        </p:nvSpPr>
        <p:spPr>
          <a:xfrm>
            <a:off x="25" y="288625"/>
            <a:ext cx="9144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DEMO</a:t>
            </a:r>
            <a:endParaRPr sz="3900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73" name="Google Shape;2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7950" y="3626350"/>
            <a:ext cx="2591899" cy="145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7600" y="3792300"/>
            <a:ext cx="806107" cy="78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5" name="Google Shape;275;p21"/>
          <p:cNvSpPr txBox="1"/>
          <p:nvPr>
            <p:ph idx="1" type="subTitle"/>
          </p:nvPr>
        </p:nvSpPr>
        <p:spPr>
          <a:xfrm>
            <a:off x="-2397825" y="3970550"/>
            <a:ext cx="4840200" cy="169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 sz="1400">
                <a:solidFill>
                  <a:schemeClr val="lt1"/>
                </a:solidFill>
              </a:rPr>
              <a:t>DASP Coding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76" name="Google Shape;276;p21"/>
          <p:cNvSpPr txBox="1"/>
          <p:nvPr/>
        </p:nvSpPr>
        <p:spPr>
          <a:xfrm>
            <a:off x="1588975" y="3285350"/>
            <a:ext cx="596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https://neutronbomb23.github.io/BirdsWithCafeConLeche/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7" name="Google Shape;277;p21" title="Desktop 2022.10.27 - 22.55.41.06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95400" y="915625"/>
            <a:ext cx="3953200" cy="228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1"/>
          <p:cNvSpPr txBox="1"/>
          <p:nvPr/>
        </p:nvSpPr>
        <p:spPr>
          <a:xfrm rot="-2102287">
            <a:off x="6699356" y="1287270"/>
            <a:ext cx="2351942" cy="4001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DEJAD FEEDBACK :)</a:t>
            </a:r>
            <a:endParaRPr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